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32"/>
  </p:notesMasterIdLst>
  <p:sldIdLst>
    <p:sldId id="256" r:id="rId2"/>
    <p:sldId id="308" r:id="rId3"/>
    <p:sldId id="315" r:id="rId4"/>
    <p:sldId id="276" r:id="rId5"/>
    <p:sldId id="306" r:id="rId6"/>
    <p:sldId id="260" r:id="rId7"/>
    <p:sldId id="261" r:id="rId8"/>
    <p:sldId id="313" r:id="rId9"/>
    <p:sldId id="314" r:id="rId10"/>
    <p:sldId id="262" r:id="rId11"/>
    <p:sldId id="309" r:id="rId12"/>
    <p:sldId id="310" r:id="rId13"/>
    <p:sldId id="312" r:id="rId14"/>
    <p:sldId id="272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86164"/>
  </p:normalViewPr>
  <p:slideViewPr>
    <p:cSldViewPr snapToGrid="0">
      <p:cViewPr varScale="1">
        <p:scale>
          <a:sx n="109" d="100"/>
          <a:sy n="109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10/20/25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46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772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2930" marR="0" lvl="0" indent="-46863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Brushing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Interplay – “dialogue”</a:t>
            </a:r>
          </a:p>
          <a:p>
            <a:endParaRPr lang="en-US" sz="1200" dirty="0"/>
          </a:p>
          <a:p>
            <a:r>
              <a:rPr lang="en-US" sz="1200" dirty="0"/>
              <a:t>Person -  </a:t>
            </a:r>
          </a:p>
          <a:p>
            <a:endParaRPr lang="en-US" sz="1200" dirty="0"/>
          </a:p>
          <a:p>
            <a:r>
              <a:rPr lang="en-US" sz="1200" dirty="0"/>
              <a:t>Data Interface– the vis </a:t>
            </a:r>
          </a:p>
          <a:p>
            <a:endParaRPr lang="en-US" sz="1200" dirty="0"/>
          </a:p>
          <a:p>
            <a:r>
              <a:rPr lang="en-US" sz="1200" dirty="0"/>
              <a:t>Action – Any action, physical or mental, regardless of modality that causes the reaction of the data interface</a:t>
            </a:r>
          </a:p>
          <a:p>
            <a:endParaRPr lang="en-US" sz="1200" dirty="0"/>
          </a:p>
          <a:p>
            <a:r>
              <a:rPr lang="en-US" sz="1200" dirty="0"/>
              <a:t>Action-Reaction– cause effect between entities </a:t>
            </a:r>
          </a:p>
          <a:p>
            <a:endParaRPr lang="en-US" sz="1200" dirty="0"/>
          </a:p>
          <a:p>
            <a:r>
              <a:rPr lang="en-US" sz="1200" dirty="0"/>
              <a:t>Reaction Perceived as Such – person must perceive the reaction in the data interface </a:t>
            </a:r>
          </a:p>
          <a:p>
            <a:endParaRPr lang="en-US" sz="1200" dirty="0"/>
          </a:p>
          <a:p>
            <a:r>
              <a:rPr lang="en-US" sz="1200" dirty="0"/>
              <a:t>Data-Related Intent – intent is tied to a data source and is formed iteratively throughout the interaction cycle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6506D-5C9B-294C-B2AE-15ACE8B5B9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40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85754FF3-7888-3781-F49C-A0AC6B4B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>
            <a:extLst>
              <a:ext uri="{FF2B5EF4-FFF2-40B4-BE49-F238E27FC236}">
                <a16:creationId xmlns:a16="http://schemas.microsoft.com/office/drawing/2014/main" id="{4F2ACF6B-1A57-F127-FE9D-FD7312E14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>
            <a:extLst>
              <a:ext uri="{FF2B5EF4-FFF2-40B4-BE49-F238E27FC236}">
                <a16:creationId xmlns:a16="http://schemas.microsoft.com/office/drawing/2014/main" id="{2F41BD71-9DC6-238E-C040-4BA2C8ADC2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0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79B47A17-27C9-783F-9F38-0C2EECDC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>
            <a:extLst>
              <a:ext uri="{FF2B5EF4-FFF2-40B4-BE49-F238E27FC236}">
                <a16:creationId xmlns:a16="http://schemas.microsoft.com/office/drawing/2014/main" id="{C7DB55A8-E1A3-B4D2-358E-31ABE3702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&amp; find something interesting </a:t>
            </a:r>
            <a:endParaRPr dirty="0"/>
          </a:p>
        </p:txBody>
      </p:sp>
      <p:sp>
        <p:nvSpPr>
          <p:cNvPr id="124" name="Google Shape;124;p11:notes">
            <a:extLst>
              <a:ext uri="{FF2B5EF4-FFF2-40B4-BE49-F238E27FC236}">
                <a16:creationId xmlns:a16="http://schemas.microsoft.com/office/drawing/2014/main" id="{3686888F-45BC-A684-2C65-FDD3D5DA22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867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266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Presentation using visualization may take place within the context of decision making, planning, forecasting, and instructional processes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Discover - Scientific investigation may be motivated by existing theories, models, and hypotheses, or by the serendipitous observation of unexpected phenomena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Enjoy - Casual encounters with visualization can be fleeting, such as in the earlier example of encountering a static choropleth electoral map while reading a blog post. Conversely, these encounters might be immersive and time-consuming experiences, such as in museum settings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1" name="Google Shape;1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49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– Introduction to Interactive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3532909" y="16140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Data / Problem Space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I: High Level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Brehmer</a:t>
            </a:r>
            <a:r>
              <a:rPr lang="en-US" dirty="0"/>
              <a:t> and </a:t>
            </a:r>
            <a:r>
              <a:rPr lang="en-US" dirty="0" err="1"/>
              <a:t>Munzner</a:t>
            </a:r>
            <a:r>
              <a:rPr lang="en-US" dirty="0"/>
              <a:t> (2013)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i="1" dirty="0">
                <a:cs typeface="Arial"/>
                <a:sym typeface="Arial"/>
              </a:rPr>
              <a:t>High-level </a:t>
            </a:r>
            <a:r>
              <a:rPr lang="en-US" sz="2400" dirty="0">
                <a:cs typeface="Arial"/>
                <a:sym typeface="Arial"/>
              </a:rPr>
              <a:t>interactions with a visualization correspond to</a:t>
            </a:r>
            <a:r>
              <a:rPr lang="en-US" sz="2400" i="1" dirty="0">
                <a:cs typeface="Arial"/>
                <a:sym typeface="Arial"/>
              </a:rPr>
              <a:t> analysis tasks</a:t>
            </a:r>
            <a:endParaRPr lang="en-US" sz="2400" dirty="0">
              <a:cs typeface="Arial"/>
              <a:sym typeface="Arial"/>
            </a:endParaRPr>
          </a:p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We can think about </a:t>
            </a:r>
            <a:r>
              <a:rPr lang="en-US" sz="2400" i="1" dirty="0">
                <a:cs typeface="Arial"/>
                <a:sym typeface="Arial"/>
              </a:rPr>
              <a:t>why</a:t>
            </a:r>
            <a:r>
              <a:rPr lang="en-US" sz="2400" dirty="0">
                <a:cs typeface="Arial"/>
                <a:sym typeface="Arial"/>
              </a:rPr>
              <a:t> users perform interactions at different levels of specificity </a:t>
            </a:r>
          </a:p>
        </p:txBody>
      </p:sp>
      <p:sp>
        <p:nvSpPr>
          <p:cNvPr id="6" name="Google Shape;228;p32">
            <a:extLst>
              <a:ext uri="{FF2B5EF4-FFF2-40B4-BE49-F238E27FC236}">
                <a16:creationId xmlns:a16="http://schemas.microsoft.com/office/drawing/2014/main" id="{585AB0D2-0C64-62A2-2601-95C6D5DB01D2}"/>
              </a:ext>
            </a:extLst>
          </p:cNvPr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M.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Brehmer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 and T.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Munzner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"A Multi-Level Typology of Abstract Visualization Tasks," in 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HelveticaNeue Regular"/>
              </a:rPr>
              <a:t>IEEE Transactions on Visualization and Computer Graphics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, vol. 19, no. 12, pp. 2376-2385, Dec. 2013,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HelveticaNeue Regular"/>
              </a:rPr>
              <a:t>doi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HelveticaNeue Regular"/>
              </a:rPr>
              <a:t>: 10.1109/TVCG.2013.124.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51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High-level Interaction: </a:t>
            </a:r>
            <a:r>
              <a:rPr lang="en-US" i="1" dirty="0"/>
              <a:t>broadly, why</a:t>
            </a:r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34732" y="597877"/>
            <a:ext cx="8229600" cy="61157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Learn 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Read a data story; be guided through a series of cognitive operations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Discover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Generation and verification of hypotheses, associated with models of scientific inquiry 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Enjoy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Casual encounters with visualization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User is not driven by a need to verify or generate a hypothesis; novelty stimulates curiosity and exploration</a:t>
            </a:r>
          </a:p>
          <a:p>
            <a:pPr marL="1143000" lvl="1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Generate</a:t>
            </a:r>
          </a:p>
          <a:p>
            <a:pPr marL="1600200" lvl="2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Create new artifacts such as transformed or derived data, annotation, recorded interactions, screenshots </a:t>
            </a:r>
          </a:p>
          <a:p>
            <a:pPr marL="1143000" lvl="1" indent="-525780" defTabSz="457200">
              <a:buSzPts val="2040"/>
            </a:pPr>
            <a:endParaRPr lang="en-US" sz="2200" dirty="0"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4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26F21-12C5-0861-EB73-12EE60A09EC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07217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High-level Interaction: </a:t>
            </a:r>
            <a:r>
              <a:rPr lang="en-US" i="1" dirty="0"/>
              <a:t>specifically, why</a:t>
            </a:r>
          </a:p>
          <a:p>
            <a:endParaRPr lang="en-US" dirty="0"/>
          </a:p>
        </p:txBody>
      </p:sp>
      <p:sp>
        <p:nvSpPr>
          <p:cNvPr id="5" name="Google Shape;227;p32">
            <a:extLst>
              <a:ext uri="{FF2B5EF4-FFF2-40B4-BE49-F238E27FC236}">
                <a16:creationId xmlns:a16="http://schemas.microsoft.com/office/drawing/2014/main" id="{ED7F055F-7DDB-8B87-8C24-E7A5AAB537DF}"/>
              </a:ext>
            </a:extLst>
          </p:cNvPr>
          <p:cNvSpPr txBox="1">
            <a:spLocks/>
          </p:cNvSpPr>
          <p:nvPr/>
        </p:nvSpPr>
        <p:spPr>
          <a:xfrm>
            <a:off x="3546763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0" indent="-525780" defTabSz="457200">
              <a:buSzPts val="2040"/>
            </a:pPr>
            <a:r>
              <a:rPr lang="en-US" sz="2400" dirty="0">
                <a:cs typeface="Arial"/>
                <a:sym typeface="Arial"/>
              </a:rPr>
              <a:t>A user may interact with a visualization to: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Identify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Find a characteristic(s) about a target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identifies</a:t>
            </a:r>
            <a:r>
              <a:rPr lang="en-US" sz="2000" dirty="0">
                <a:cs typeface="Arial"/>
                <a:sym typeface="Arial"/>
              </a:rPr>
              <a:t> the margin of victory for the winning election candidate in CA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Compare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multiple subsets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identifies election results for CA and </a:t>
            </a:r>
            <a:r>
              <a:rPr lang="en-US" sz="2000" i="1" dirty="0">
                <a:cs typeface="Arial"/>
                <a:sym typeface="Arial"/>
              </a:rPr>
              <a:t>compares</a:t>
            </a:r>
            <a:r>
              <a:rPr lang="en-US" sz="2000" dirty="0">
                <a:cs typeface="Arial"/>
                <a:sym typeface="Arial"/>
              </a:rPr>
              <a:t> them to results for MA </a:t>
            </a:r>
          </a:p>
          <a:p>
            <a:pPr marL="1143000" lvl="1" indent="-525780" defTabSz="457200">
              <a:buSzPts val="2040"/>
            </a:pPr>
            <a:r>
              <a:rPr lang="en-US" sz="2200" dirty="0">
                <a:cs typeface="Arial"/>
                <a:sym typeface="Arial"/>
              </a:rPr>
              <a:t>Summarize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Refers to a whole set of targets</a:t>
            </a:r>
          </a:p>
          <a:p>
            <a:pPr marL="1600200" lvl="2" indent="-525780" defTabSz="457200">
              <a:buSzPts val="2040"/>
            </a:pPr>
            <a:r>
              <a:rPr lang="en-US" sz="2000" dirty="0">
                <a:cs typeface="Arial"/>
                <a:sym typeface="Arial"/>
              </a:rPr>
              <a:t>Ex. User of a choropleth map </a:t>
            </a:r>
            <a:r>
              <a:rPr lang="en-US" sz="2000" i="1" dirty="0">
                <a:cs typeface="Arial"/>
                <a:sym typeface="Arial"/>
              </a:rPr>
              <a:t>summarizes</a:t>
            </a:r>
            <a:r>
              <a:rPr lang="en-US" sz="2000" dirty="0">
                <a:cs typeface="Arial"/>
                <a:sym typeface="Arial"/>
              </a:rPr>
              <a:t> election results across all states</a:t>
            </a:r>
          </a:p>
          <a:p>
            <a:pPr marL="114300" indent="0" defTabSz="457200">
              <a:buSzPts val="2040"/>
              <a:buNone/>
            </a:pPr>
            <a:r>
              <a:rPr lang="en-US" sz="2400" dirty="0">
                <a:cs typeface="Arial"/>
                <a:sym typeface="Arial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8030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body" idx="1"/>
          </p:nvPr>
        </p:nvSpPr>
        <p:spPr>
          <a:xfrm>
            <a:off x="3501660" y="18772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48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Interaction with </a:t>
            </a:r>
            <a:endParaRPr sz="2400" dirty="0"/>
          </a:p>
          <a:p>
            <a:pPr marL="0" indent="0" algn="ctr">
              <a:spcBef>
                <a:spcPts val="72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a Visual Interface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996EF-77A5-76D1-9C3F-8916628FF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Part II: Low Level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3546763" y="129084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Select</a:t>
            </a:r>
            <a:endParaRPr sz="2400" dirty="0">
              <a:cs typeface="Arial"/>
            </a:endParaRP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Explore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Reconfigure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Encode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Abstract/Elaborate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Filter</a:t>
            </a:r>
          </a:p>
          <a:p>
            <a:pPr marL="640080" indent="-525780" defTabSz="457200">
              <a:buSzPts val="2040"/>
              <a:buFont typeface="Arial"/>
              <a:buAutoNum type="arabicPeriod"/>
            </a:pPr>
            <a:r>
              <a:rPr lang="en-US" sz="2400" dirty="0">
                <a:cs typeface="Arial"/>
                <a:sym typeface="Arial"/>
              </a:rPr>
              <a:t>Connect</a:t>
            </a:r>
            <a:endParaRPr sz="2400" dirty="0">
              <a:cs typeface="Arial"/>
              <a:sym typeface="Arial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4851400" y="6119336"/>
            <a:ext cx="7340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Yi, J. S., ah Kang, Y., </a:t>
            </a:r>
            <a:r>
              <a:rPr 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Stasko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J. T., &amp; Jacko, J. A. (2007). Toward a deeper understanding of the role of interaction in information visualization. Visualization and Computer Graphics, IEEE Transactions on, 13(6), 1224-1231.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D1396-1608-115B-BAED-342334C63D4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Yi, Kang, </a:t>
            </a:r>
            <a:r>
              <a:rPr lang="en-US" dirty="0" err="1"/>
              <a:t>Stasko</a:t>
            </a:r>
            <a:r>
              <a:rPr lang="en-US" dirty="0"/>
              <a:t> and Jacko (2007)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519054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Mark something as interesting: direct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1922" y="2044417"/>
            <a:ext cx="3116733" cy="31942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5A45C-D110-F61D-4918-40B8BE2DC63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  <p:pic>
        <p:nvPicPr>
          <p:cNvPr id="3" name="Screen Recording 2025-03-26 at 13.59.14">
            <a:hlinkClick r:id="" action="ppaction://media"/>
            <a:extLst>
              <a:ext uri="{FF2B5EF4-FFF2-40B4-BE49-F238E27FC236}">
                <a16:creationId xmlns:a16="http://schemas.microsoft.com/office/drawing/2014/main" id="{3C45166B-4B45-1D52-9C57-653B7D0B6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89177" y="2044417"/>
            <a:ext cx="3244677" cy="3432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/>
        </p:nvSpPr>
        <p:spPr>
          <a:xfrm>
            <a:off x="3505200" y="89361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Mark something as interesting: indirect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indent="-53339">
              <a:spcBef>
                <a:spcPts val="480"/>
              </a:spcBef>
              <a:buClr>
                <a:schemeClr val="accent1"/>
              </a:buClr>
              <a:buSzPts val="2040"/>
            </a:pP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EC8F1-7D77-D4DF-7424-F1CA9E06D5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1. Select</a:t>
            </a:r>
          </a:p>
        </p:txBody>
      </p:sp>
      <p:pic>
        <p:nvPicPr>
          <p:cNvPr id="3" name="Screen Recording 2025-03-26 at 14.02.21">
            <a:hlinkClick r:id="" action="ppaction://media"/>
            <a:extLst>
              <a:ext uri="{FF2B5EF4-FFF2-40B4-BE49-F238E27FC236}">
                <a16:creationId xmlns:a16="http://schemas.microsoft.com/office/drawing/2014/main" id="{296A2205-B201-FD8B-EFEF-9E1BA07956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6069" y="1622554"/>
            <a:ext cx="4485499" cy="36037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3652655" y="77585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else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Scroll bars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Panning</a:t>
            </a:r>
            <a:endParaRPr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Direct-Walk (e.g. hyperlink traversal)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A9E93-C963-0EFF-2D2E-B06EFA43FF6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 Explore</a:t>
            </a:r>
          </a:p>
        </p:txBody>
      </p:sp>
      <p:pic>
        <p:nvPicPr>
          <p:cNvPr id="3" name="Screen Recording 2025-03-26 at 14.04.10">
            <a:hlinkClick r:id="" action="ppaction://media"/>
            <a:extLst>
              <a:ext uri="{FF2B5EF4-FFF2-40B4-BE49-F238E27FC236}">
                <a16:creationId xmlns:a16="http://schemas.microsoft.com/office/drawing/2014/main" id="{3B49E090-4785-D55C-D329-CA49DE6FA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47382" y="2389903"/>
            <a:ext cx="5554222" cy="4362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3505200" y="100445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sorting</a:t>
            </a:r>
            <a:endParaRPr dirty="0"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t="752" r="20276" b="29794"/>
          <a:stretch/>
        </p:blipFill>
        <p:spPr>
          <a:xfrm>
            <a:off x="3657600" y="1797949"/>
            <a:ext cx="3756292" cy="32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l="1172" r="24929" b="28493"/>
          <a:stretch/>
        </p:blipFill>
        <p:spPr>
          <a:xfrm>
            <a:off x="7855620" y="1766452"/>
            <a:ext cx="3574380" cy="32542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D112-3737-573B-9EE2-9C9E31AB96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 Semester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8069813" cy="5120640"/>
          </a:xfrm>
        </p:spPr>
        <p:txBody>
          <a:bodyPr>
            <a:normAutofit fontScale="92500" lnSpcReduction="10000"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u="sng" kern="0" dirty="0">
                <a:ea typeface="Arial"/>
                <a:cs typeface="Arial"/>
                <a:sym typeface="Arial"/>
              </a:rPr>
              <a:t>Visual Encoding Leads:</a:t>
            </a:r>
            <a:endParaRPr lang="en-US" sz="2400" kern="0" dirty="0"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What is our final visual encoding? 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What materials do we need to acquire? </a:t>
            </a:r>
          </a:p>
          <a:p>
            <a:pPr marL="50292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None/>
              <a:defRPr/>
            </a:pPr>
            <a:endParaRPr lang="en-US" sz="2200" kern="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400" u="sng" kern="0" dirty="0">
                <a:ea typeface="Arial"/>
                <a:cs typeface="Arial"/>
                <a:sym typeface="Arial"/>
              </a:rPr>
              <a:t>Advertising Leads: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What is the date, time, and place for our event?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Do you need anything printed or distributed?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endParaRPr lang="en-US" sz="2200" kern="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400" u="sng" kern="0" dirty="0">
                <a:ea typeface="Arial"/>
                <a:cs typeface="Arial"/>
                <a:sym typeface="Arial"/>
              </a:rPr>
              <a:t>We will spend class time next week creating the visualization</a:t>
            </a:r>
          </a:p>
          <a:p>
            <a:pPr marL="502920" lvl="1" indent="0"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None/>
              <a:defRPr/>
            </a:pPr>
            <a:endParaRPr lang="en-US" sz="2200" u="sng" kern="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400" u="sng" kern="0" dirty="0">
                <a:ea typeface="Arial"/>
                <a:cs typeface="Arial"/>
                <a:sym typeface="Arial"/>
              </a:rPr>
              <a:t>Visualization Creation Leads:</a:t>
            </a:r>
            <a:endParaRPr lang="en-US" sz="2400" kern="0" dirty="0">
              <a:ea typeface="Arial"/>
              <a:cs typeface="Arial"/>
              <a:sym typeface="Arial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Decide how we will divide labor for creating the visualization and other necessary materials (ex. Title, Instructions, etc.)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000" kern="0" dirty="0">
                <a:ea typeface="Arial"/>
                <a:cs typeface="Arial"/>
                <a:sym typeface="Arial"/>
              </a:rPr>
              <a:t>What needs to be accomplished? How will you split it between class members?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Final proofread of materials (ex. Do instructions make sense?) </a:t>
            </a:r>
          </a:p>
        </p:txBody>
      </p:sp>
    </p:spTree>
    <p:extLst>
      <p:ext uri="{BB962C8B-B14F-4D97-AF65-F5344CB8AC3E}">
        <p14:creationId xmlns:p14="http://schemas.microsoft.com/office/powerpoint/2010/main" val="1238179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3519057" y="10321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baseline adjustment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r="50574"/>
          <a:stretch/>
        </p:blipFill>
        <p:spPr>
          <a:xfrm>
            <a:off x="3519057" y="2175162"/>
            <a:ext cx="4218174" cy="32907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7B476-A17F-83B2-D890-D5058B67D7E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  <p:pic>
        <p:nvPicPr>
          <p:cNvPr id="3" name="Google Shape;269;p37">
            <a:extLst>
              <a:ext uri="{FF2B5EF4-FFF2-40B4-BE49-F238E27FC236}">
                <a16:creationId xmlns:a16="http://schemas.microsoft.com/office/drawing/2014/main" id="{36588A25-8295-3331-9151-CC29CB2EAE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425"/>
          <a:stretch/>
        </p:blipFill>
        <p:spPr>
          <a:xfrm>
            <a:off x="7737231" y="2175162"/>
            <a:ext cx="4316226" cy="329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3519055" y="97674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arrangement: reduce occlusion (jitter)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0AA48-1782-761D-0D3A-B1D34B32622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 Reconfigure</a:t>
            </a: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2F59B194-9260-5D2F-9BC4-C84843D9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93" y="1454150"/>
            <a:ext cx="3454400" cy="4127500"/>
          </a:xfrm>
          <a:prstGeom prst="rect">
            <a:avLst/>
          </a:prstGeom>
        </p:spPr>
      </p:pic>
      <p:pic>
        <p:nvPicPr>
          <p:cNvPr id="6" name="Picture 5" descr="A graph of blue circles&#10;&#10;AI-generated content may be incorrect.">
            <a:extLst>
              <a:ext uri="{FF2B5EF4-FFF2-40B4-BE49-F238E27FC236}">
                <a16:creationId xmlns:a16="http://schemas.microsoft.com/office/drawing/2014/main" id="{8488D1CE-BE3F-2881-8718-EFCEDE121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542" y="1365250"/>
            <a:ext cx="3454400" cy="430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3519055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a different representation: visualization type, color, size, orientation, etc.</a:t>
            </a:r>
            <a:endParaRPr sz="2400" dirty="0"/>
          </a:p>
          <a:p>
            <a:pPr marL="1257300" lvl="2" indent="-35433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9655" y="2057401"/>
            <a:ext cx="6248400" cy="38666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3F998B-ACF3-17FB-C8A5-37621E281D0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 Encode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3505200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drill up/down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E728E-6EC7-97FF-D938-A0815EB6536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  <p:pic>
        <p:nvPicPr>
          <p:cNvPr id="3" name="Screen Recording 2025-03-26 at 14.45.44">
            <a:hlinkClick r:id="" action="ppaction://media"/>
            <a:extLst>
              <a:ext uri="{FF2B5EF4-FFF2-40B4-BE49-F238E27FC236}">
                <a16:creationId xmlns:a16="http://schemas.microsoft.com/office/drawing/2014/main" id="{C4EF1E49-082C-82DA-32DD-BF4173DAB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16253" y="1720126"/>
            <a:ext cx="7207494" cy="3836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3560618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ea typeface="Arial"/>
                <a:cs typeface="Arial"/>
                <a:sym typeface="Arial"/>
              </a:rPr>
              <a:t>Show me more or less detail: zooming</a:t>
            </a:r>
            <a:endParaRPr sz="240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73B79-EA84-7194-F4F2-48A0BD09DC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  <p:pic>
        <p:nvPicPr>
          <p:cNvPr id="3" name="Screen Recording 2025-03-26 at 14.50.55">
            <a:hlinkClick r:id="" action="ppaction://media"/>
            <a:extLst>
              <a:ext uri="{FF2B5EF4-FFF2-40B4-BE49-F238E27FC236}">
                <a16:creationId xmlns:a16="http://schemas.microsoft.com/office/drawing/2014/main" id="{A84AA68E-7354-7F41-49D2-5B78A09624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9202" y="1430215"/>
            <a:ext cx="4854445" cy="4654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3491346" y="10795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more or less detail: tooltips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1546" y="2070100"/>
            <a:ext cx="75565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67D2-6B52-0F87-5939-07ECC6BCEB9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5. Abstract / Elaborate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3505200" y="907472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something conditionally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3760C-85E8-AC14-90D1-42D67A569BE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6. Filter</a:t>
            </a:r>
          </a:p>
        </p:txBody>
      </p:sp>
      <p:pic>
        <p:nvPicPr>
          <p:cNvPr id="3" name="Screen Recording 2025-03-26 at 14.53.29">
            <a:hlinkClick r:id="" action="ppaction://media"/>
            <a:extLst>
              <a:ext uri="{FF2B5EF4-FFF2-40B4-BE49-F238E27FC236}">
                <a16:creationId xmlns:a16="http://schemas.microsoft.com/office/drawing/2014/main" id="{2FA9A7A6-1E96-D5B4-C4DB-BCF28BE8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7136" y="1606061"/>
            <a:ext cx="7116666" cy="4553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3519055" y="10006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build-out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019FD-B430-A7F4-307D-4D7D68FC7A5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  <p:pic>
        <p:nvPicPr>
          <p:cNvPr id="3" name="Screen Recording 2025-03-26 at 14.54.54">
            <a:hlinkClick r:id="" action="ppaction://media"/>
            <a:extLst>
              <a:ext uri="{FF2B5EF4-FFF2-40B4-BE49-F238E27FC236}">
                <a16:creationId xmlns:a16="http://schemas.microsoft.com/office/drawing/2014/main" id="{61272400-7DB8-6D74-1BC8-963604C491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4461" y="1592073"/>
            <a:ext cx="7266109" cy="4954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5"/>
          <p:cNvSpPr txBox="1">
            <a:spLocks noGrp="1"/>
          </p:cNvSpPr>
          <p:nvPr>
            <p:ph type="body" idx="1"/>
          </p:nvPr>
        </p:nvSpPr>
        <p:spPr>
          <a:xfrm>
            <a:off x="3491346" y="96289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Show me related items: coordinated multiple views (CMV)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14EB9-B0ED-8C15-CFA7-54BADB894EF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7. Connect</a:t>
            </a:r>
          </a:p>
        </p:txBody>
      </p:sp>
      <p:pic>
        <p:nvPicPr>
          <p:cNvPr id="3" name="Screen Recording 2025-03-26 at 14.56.46">
            <a:hlinkClick r:id="" action="ppaction://media"/>
            <a:extLst>
              <a:ext uri="{FF2B5EF4-FFF2-40B4-BE49-F238E27FC236}">
                <a16:creationId xmlns:a16="http://schemas.microsoft.com/office/drawing/2014/main" id="{0CAAEBBB-9315-7AD2-6290-812CDF506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1346" y="1383322"/>
            <a:ext cx="7287586" cy="5057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5522" y="736976"/>
            <a:ext cx="7516449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/>
          <p:nvPr/>
        </p:nvSpPr>
        <p:spPr>
          <a:xfrm>
            <a:off x="3034146" y="5376247"/>
            <a:ext cx="86868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Systems that use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two or more distinct views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lvl="1"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to support the exploration of a single concept or domain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333" name="Google Shape;333;p46"/>
          <p:cNvGrpSpPr/>
          <p:nvPr/>
        </p:nvGrpSpPr>
        <p:grpSpPr>
          <a:xfrm>
            <a:off x="8672946" y="1651376"/>
            <a:ext cx="2895600" cy="1333500"/>
            <a:chOff x="5791200" y="2209800"/>
            <a:chExt cx="2895600" cy="1333500"/>
          </a:xfrm>
        </p:grpSpPr>
        <p:cxnSp>
          <p:nvCxnSpPr>
            <p:cNvPr id="334" name="Google Shape;334;p46"/>
            <p:cNvCxnSpPr>
              <a:stCxn id="335" idx="1"/>
            </p:cNvCxnSpPr>
            <p:nvPr/>
          </p:nvCxnSpPr>
          <p:spPr>
            <a:xfrm flipH="1">
              <a:off x="5791200" y="2628900"/>
              <a:ext cx="9144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36" name="Google Shape;336;p46"/>
            <p:cNvCxnSpPr>
              <a:stCxn id="335" idx="2"/>
            </p:cNvCxnSpPr>
            <p:nvPr/>
          </p:nvCxnSpPr>
          <p:spPr>
            <a:xfrm flipH="1">
              <a:off x="6934200" y="3048000"/>
              <a:ext cx="762000" cy="4953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46"/>
            <p:cNvSpPr/>
            <p:nvPr/>
          </p:nvSpPr>
          <p:spPr>
            <a:xfrm>
              <a:off x="6705600" y="2209800"/>
              <a:ext cx="19812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representations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46"/>
          <p:cNvGrpSpPr/>
          <p:nvPr/>
        </p:nvGrpSpPr>
        <p:grpSpPr>
          <a:xfrm flipH="1">
            <a:off x="3643746" y="2794376"/>
            <a:ext cx="2133600" cy="1295400"/>
            <a:chOff x="6172200" y="2209800"/>
            <a:chExt cx="2133600" cy="1295400"/>
          </a:xfrm>
        </p:grpSpPr>
        <p:cxnSp>
          <p:nvCxnSpPr>
            <p:cNvPr id="338" name="Google Shape;338;p46"/>
            <p:cNvCxnSpPr>
              <a:stCxn id="339" idx="1"/>
            </p:cNvCxnSpPr>
            <p:nvPr/>
          </p:nvCxnSpPr>
          <p:spPr>
            <a:xfrm flipH="1">
              <a:off x="6172200" y="2628900"/>
              <a:ext cx="838200" cy="381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40" name="Google Shape;340;p46"/>
            <p:cNvCxnSpPr>
              <a:stCxn id="339" idx="2"/>
            </p:cNvCxnSpPr>
            <p:nvPr/>
          </p:nvCxnSpPr>
          <p:spPr>
            <a:xfrm flipH="1">
              <a:off x="6400800" y="3048000"/>
              <a:ext cx="1257300" cy="4572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39" name="Google Shape;339;p46"/>
            <p:cNvSpPr/>
            <p:nvPr/>
          </p:nvSpPr>
          <p:spPr>
            <a:xfrm>
              <a:off x="7010400" y="2209800"/>
              <a:ext cx="1295400" cy="838200"/>
            </a:xfrm>
            <a:prstGeom prst="rect">
              <a:avLst/>
            </a:prstGeom>
            <a:solidFill>
              <a:srgbClr val="D8DEE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Different </a:t>
              </a:r>
              <a:endParaRPr/>
            </a:p>
            <a:p>
              <a:pPr algn="ctr"/>
              <a:r>
                <a:rPr lang="en-US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A07EB8-152D-7F1B-398F-2A95B3819733}"/>
              </a:ext>
            </a:extLst>
          </p:cNvPr>
          <p:cNvSpPr txBox="1">
            <a:spLocks/>
          </p:cNvSpPr>
          <p:nvPr/>
        </p:nvSpPr>
        <p:spPr>
          <a:xfrm>
            <a:off x="138545" y="1123837"/>
            <a:ext cx="3175976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views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5046B-8834-795E-3E9E-22D172A6F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9BD4-699E-F319-5BA2-F74D060D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F88D9-1B6C-0623-CED0-375652744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Definition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Data and problem spaces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Relationship between interaction and understanding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Interaction with visual interfaces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defRPr/>
            </a:pPr>
            <a:r>
              <a:rPr lang="en-US" sz="2200" kern="0" dirty="0">
                <a:ea typeface="Arial"/>
                <a:cs typeface="Arial"/>
                <a:sym typeface="Arial"/>
              </a:rPr>
              <a:t>Basic interaction types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Demo: coordinated multiple views</a:t>
            </a:r>
          </a:p>
        </p:txBody>
      </p:sp>
    </p:spTree>
    <p:extLst>
      <p:ext uri="{BB962C8B-B14F-4D97-AF65-F5344CB8AC3E}">
        <p14:creationId xmlns:p14="http://schemas.microsoft.com/office/powerpoint/2010/main" val="352028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2F52-CEE3-B57A-FF8A-7E95F3361A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Demo: coordinated multiple views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3538D7-59E6-1F5A-A83A-FABCABFD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Tableau CMV walkthrough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9" y="3173289"/>
            <a:ext cx="1576070" cy="511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Rewind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545296" y="841541"/>
            <a:ext cx="7618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Humans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machines</a:t>
            </a:r>
            <a:r>
              <a:rPr sz="2400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have</a:t>
            </a:r>
            <a:r>
              <a:rPr sz="2400" spc="-8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complimentary</a:t>
            </a:r>
            <a:r>
              <a:rPr sz="2400" b="1" spc="-8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2400" b="1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strengths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2889" y="1658913"/>
            <a:ext cx="6202680" cy="4114800"/>
            <a:chOff x="1569719" y="2438400"/>
            <a:chExt cx="6202680" cy="41148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999" y="2514600"/>
              <a:ext cx="5064718" cy="373379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00199" y="2438400"/>
              <a:ext cx="6172200" cy="4114800"/>
            </a:xfrm>
            <a:custGeom>
              <a:avLst/>
              <a:gdLst/>
              <a:ahLst/>
              <a:cxnLst/>
              <a:rect l="l" t="t" r="r" b="b"/>
              <a:pathLst>
                <a:path w="6172200" h="4114800">
                  <a:moveTo>
                    <a:pt x="6172200" y="0"/>
                  </a:moveTo>
                  <a:lnTo>
                    <a:pt x="0" y="0"/>
                  </a:lnTo>
                  <a:lnTo>
                    <a:pt x="0" y="4114799"/>
                  </a:lnTo>
                  <a:lnTo>
                    <a:pt x="6172200" y="4114799"/>
                  </a:lnTo>
                  <a:lnTo>
                    <a:pt x="6172200" y="0"/>
                  </a:lnTo>
                  <a:close/>
                </a:path>
              </a:pathLst>
            </a:custGeom>
            <a:solidFill>
              <a:srgbClr val="FFFFFF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19" y="4614671"/>
              <a:ext cx="2249424" cy="19110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969" y="4845049"/>
              <a:ext cx="1682779" cy="14032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2536" y="5501933"/>
            <a:ext cx="218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Computational</a:t>
            </a:r>
            <a:r>
              <a:rPr spc="-4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power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906858" y="1643673"/>
            <a:ext cx="1963420" cy="2133600"/>
            <a:chOff x="5123688" y="2423160"/>
            <a:chExt cx="1963420" cy="21336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3688" y="2423160"/>
              <a:ext cx="1962912" cy="2133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5164" y="2654300"/>
              <a:ext cx="1502835" cy="167216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808270" y="2292389"/>
            <a:ext cx="1118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Perception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986070" y="2560613"/>
            <a:ext cx="762635" cy="56015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46050">
              <a:lnSpc>
                <a:spcPct val="101099"/>
              </a:lnSpc>
              <a:spcBef>
                <a:spcPts val="75"/>
              </a:spcBef>
            </a:pPr>
            <a:r>
              <a:rPr spc="-2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and </a:t>
            </a: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context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78058" y="4301529"/>
            <a:ext cx="2682240" cy="1740535"/>
            <a:chOff x="3294888" y="5081015"/>
            <a:chExt cx="2682240" cy="174053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4888" y="5081015"/>
              <a:ext cx="2682240" cy="17404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4250" y="5310715"/>
              <a:ext cx="2222500" cy="937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25933" y="4447324"/>
            <a:ext cx="1092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Interaction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91546" y="1643673"/>
            <a:ext cx="2694940" cy="2133600"/>
            <a:chOff x="3008376" y="2423160"/>
            <a:chExt cx="2694940" cy="21336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08376" y="2423160"/>
              <a:ext cx="2694431" cy="21336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8497" y="2654300"/>
              <a:ext cx="2233084" cy="16721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33418" y="2301533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Visualization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37211" y="5834165"/>
            <a:ext cx="15728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Image</a:t>
            </a:r>
            <a:r>
              <a:rPr sz="1200" spc="-5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credit:</a:t>
            </a:r>
            <a:r>
              <a:rPr sz="1200" spc="-6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Ali</a:t>
            </a:r>
            <a:r>
              <a:rPr sz="1200" spc="-7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sz="1200" spc="-1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Ansari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4" name="Donut 23">
            <a:extLst>
              <a:ext uri="{FF2B5EF4-FFF2-40B4-BE49-F238E27FC236}">
                <a16:creationId xmlns:a16="http://schemas.microsoft.com/office/drawing/2014/main" id="{26DEE6F5-42CE-EBE1-9A8C-3A3F91ABDF1E}"/>
              </a:ext>
            </a:extLst>
          </p:cNvPr>
          <p:cNvSpPr/>
          <p:nvPr/>
        </p:nvSpPr>
        <p:spPr>
          <a:xfrm>
            <a:off x="6077042" y="3988985"/>
            <a:ext cx="1994773" cy="1244724"/>
          </a:xfrm>
          <a:prstGeom prst="donut">
            <a:avLst>
              <a:gd name="adj" fmla="val 163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Interaction (def.)</a:t>
            </a:r>
            <a:endParaRPr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B48BD33-2A24-F678-96CB-140440CF4C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7504938" cy="512064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“Interaction for visualization is the interplay between a person and a data interface involving a data-related intent, at least one action from the person and an interface reaction that is perceived as such.”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Mandatory Components</a:t>
            </a:r>
          </a:p>
          <a:p>
            <a:r>
              <a:rPr lang="en-US" sz="2400" dirty="0"/>
              <a:t>Interplay</a:t>
            </a:r>
          </a:p>
          <a:p>
            <a:r>
              <a:rPr lang="en-US" sz="2400" dirty="0"/>
              <a:t>Person</a:t>
            </a:r>
          </a:p>
          <a:p>
            <a:r>
              <a:rPr lang="en-US" sz="2400" dirty="0"/>
              <a:t>Data Interface</a:t>
            </a:r>
          </a:p>
          <a:p>
            <a:r>
              <a:rPr lang="en-US" sz="2400" dirty="0"/>
              <a:t>Action</a:t>
            </a:r>
          </a:p>
          <a:p>
            <a:r>
              <a:rPr lang="en-US" sz="2400" dirty="0"/>
              <a:t>Action-Reaction</a:t>
            </a:r>
          </a:p>
          <a:p>
            <a:r>
              <a:rPr lang="en-US" sz="2400" dirty="0"/>
              <a:t>Reaction Perceived as Such</a:t>
            </a:r>
          </a:p>
          <a:p>
            <a:r>
              <a:rPr lang="en-US" sz="2400" dirty="0"/>
              <a:t>Data-Related Intent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A39EB2-6308-3198-870C-2E8B168C6C91}"/>
              </a:ext>
            </a:extLst>
          </p:cNvPr>
          <p:cNvSpPr txBox="1"/>
          <p:nvPr/>
        </p:nvSpPr>
        <p:spPr>
          <a:xfrm>
            <a:off x="4460856" y="6372225"/>
            <a:ext cx="771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Interaction for Data Visualization? </a:t>
            </a:r>
            <a:r>
              <a:rPr lang="en-US" dirty="0" err="1"/>
              <a:t>Evanthia</a:t>
            </a:r>
            <a:r>
              <a:rPr lang="en-US" dirty="0"/>
              <a:t> </a:t>
            </a:r>
            <a:r>
              <a:rPr lang="en-US" dirty="0" err="1"/>
              <a:t>Dimara</a:t>
            </a:r>
            <a:r>
              <a:rPr lang="en-US" dirty="0"/>
              <a:t>, Charles </a:t>
            </a:r>
            <a:r>
              <a:rPr lang="en-US" dirty="0" err="1"/>
              <a:t>Perin</a:t>
            </a:r>
            <a:r>
              <a:rPr lang="en-US" dirty="0"/>
              <a:t>. 2020</a:t>
            </a:r>
          </a:p>
        </p:txBody>
      </p:sp>
    </p:spTree>
    <p:extLst>
      <p:ext uri="{BB962C8B-B14F-4D97-AF65-F5344CB8AC3E}">
        <p14:creationId xmlns:p14="http://schemas.microsoft.com/office/powerpoint/2010/main" val="29511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519055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14300" indent="0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393700" lvl="1" indent="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-109220">
              <a:spcBef>
                <a:spcPts val="400"/>
              </a:spcBef>
              <a:buSzPts val="170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High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problem space</a:t>
            </a: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a cognitive act </a:t>
            </a:r>
            <a:r>
              <a:rPr lang="en-US" sz="2400" i="1" dirty="0">
                <a:ea typeface="Arial"/>
                <a:cs typeface="Arial"/>
                <a:sym typeface="Arial"/>
              </a:rPr>
              <a:t>enabled</a:t>
            </a:r>
            <a:r>
              <a:rPr lang="en-US" sz="2400" dirty="0">
                <a:ea typeface="Arial"/>
                <a:cs typeface="Arial"/>
                <a:sym typeface="Arial"/>
              </a:rPr>
              <a:t> by the tool</a:t>
            </a:r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does not need to take place exclusively within them</a:t>
            </a:r>
            <a:endParaRPr lang="en-US"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might be distributed across multiple tools</a:t>
            </a:r>
          </a:p>
          <a:p>
            <a:pPr marL="0" indent="-109220">
              <a:spcBef>
                <a:spcPts val="400"/>
              </a:spcBef>
              <a:buSzPts val="1700"/>
              <a:buNone/>
            </a:pPr>
            <a:endParaRPr lang="en-US" sz="2400" b="1" dirty="0">
              <a:ea typeface="Arial"/>
              <a:cs typeface="Arial"/>
              <a:sym typeface="Arial"/>
            </a:endParaRPr>
          </a:p>
          <a:p>
            <a:pPr marL="0" indent="-109220">
              <a:spcBef>
                <a:spcPts val="400"/>
              </a:spcBef>
              <a:buSzPts val="170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0" indent="-109220">
              <a:spcBef>
                <a:spcPts val="400"/>
              </a:spcBef>
              <a:buSzPts val="1700"/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Low level: </a:t>
            </a:r>
            <a:r>
              <a:rPr lang="en-US" sz="2400" b="1" dirty="0">
                <a:ea typeface="Arial"/>
                <a:cs typeface="Arial"/>
                <a:sym typeface="Arial"/>
              </a:rPr>
              <a:t>between human and interface</a:t>
            </a:r>
            <a:endParaRPr lang="en-US"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the set of operations available</a:t>
            </a:r>
            <a:endParaRPr lang="en-US" sz="2400" dirty="0"/>
          </a:p>
          <a:p>
            <a:pPr marL="742950" lvl="1" indent="-34925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the relationship between the human and the visualization</a:t>
            </a:r>
          </a:p>
          <a:p>
            <a:pPr marL="393700" lvl="1" indent="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0DAAF-F18A-E5BB-38DA-0729691E14D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Interaction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7877" r="-37876"/>
          <a:stretch/>
        </p:blipFill>
        <p:spPr>
          <a:xfrm>
            <a:off x="5209309" y="857363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3532908" y="1847963"/>
            <a:ext cx="373539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are there?</a:t>
            </a: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could there be?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E9E36E7-CF32-5EBA-5152-117A1EA7B99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Rubik’s Cube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CBBDE405-D338-83CC-0B25-A9229617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632DC709-EC8A-531A-033F-EE8152458202}"/>
              </a:ext>
            </a:extLst>
          </p:cNvPr>
          <p:cNvSpPr txBox="1"/>
          <p:nvPr/>
        </p:nvSpPr>
        <p:spPr>
          <a:xfrm>
            <a:off x="3532908" y="1847963"/>
            <a:ext cx="373539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 are there?</a:t>
            </a: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 could there be?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0B5925-005E-260D-2C2C-70350A3928F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Vitals</a:t>
            </a:r>
          </a:p>
        </p:txBody>
      </p:sp>
      <p:pic>
        <p:nvPicPr>
          <p:cNvPr id="6" name="Picture 5" descr="Electrocardiogram">
            <a:extLst>
              <a:ext uri="{FF2B5EF4-FFF2-40B4-BE49-F238E27FC236}">
                <a16:creationId xmlns:a16="http://schemas.microsoft.com/office/drawing/2014/main" id="{619A324A-97B9-B0CF-0604-FA301E57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195" y="218455"/>
            <a:ext cx="3539567" cy="2372925"/>
          </a:xfrm>
          <a:prstGeom prst="rect">
            <a:avLst/>
          </a:prstGeom>
        </p:spPr>
      </p:pic>
      <p:pic>
        <p:nvPicPr>
          <p:cNvPr id="8" name="Picture 7" descr="Blood pressure cuff">
            <a:extLst>
              <a:ext uri="{FF2B5EF4-FFF2-40B4-BE49-F238E27FC236}">
                <a16:creationId xmlns:a16="http://schemas.microsoft.com/office/drawing/2014/main" id="{A8B63DB0-1306-2664-AA62-F72CB5448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848" y="4474934"/>
            <a:ext cx="3539567" cy="2164611"/>
          </a:xfrm>
          <a:prstGeom prst="rect">
            <a:avLst/>
          </a:prstGeom>
        </p:spPr>
      </p:pic>
      <p:pic>
        <p:nvPicPr>
          <p:cNvPr id="10" name="Picture 9" descr="Glowing lungs on black background">
            <a:extLst>
              <a:ext uri="{FF2B5EF4-FFF2-40B4-BE49-F238E27FC236}">
                <a16:creationId xmlns:a16="http://schemas.microsoft.com/office/drawing/2014/main" id="{C398B79B-4DC1-35D9-21FA-755BB05A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573" y="2167417"/>
            <a:ext cx="2579077" cy="322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9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8B74C08F-4203-EF92-E6FA-7456C483C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4DC279F5-B869-0DC8-0304-6CE99747126C}"/>
              </a:ext>
            </a:extLst>
          </p:cNvPr>
          <p:cNvSpPr txBox="1"/>
          <p:nvPr/>
        </p:nvSpPr>
        <p:spPr>
          <a:xfrm>
            <a:off x="3532908" y="1847963"/>
            <a:ext cx="3735399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were your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high-level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interactions?</a:t>
            </a: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  <a:p>
            <a:pPr algn="ctr"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What were your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low-level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 interactions?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59AF3E-60A9-2B7A-3A93-4ED4BD14698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Lumos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6C490-7A1D-6308-4F63-9419B75E9A84}"/>
              </a:ext>
            </a:extLst>
          </p:cNvPr>
          <p:cNvSpPr txBox="1"/>
          <p:nvPr/>
        </p:nvSpPr>
        <p:spPr>
          <a:xfrm>
            <a:off x="7600814" y="1123837"/>
            <a:ext cx="56906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https://lumos-webapp-4aeadb3bf30d.herokuapp.com/</a:t>
            </a:r>
          </a:p>
        </p:txBody>
      </p:sp>
      <p:pic>
        <p:nvPicPr>
          <p:cNvPr id="7" name="Picture 6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F8BA8204-54B0-8610-10A7-7D546F08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126" y="1954834"/>
            <a:ext cx="4091354" cy="40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6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1321</TotalTime>
  <Words>1065</Words>
  <Application>Microsoft Macintosh PowerPoint</Application>
  <PresentationFormat>Widescreen</PresentationFormat>
  <Paragraphs>178</Paragraphs>
  <Slides>30</Slides>
  <Notes>27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Corbel</vt:lpstr>
      <vt:lpstr>HelveticaNeue Regular</vt:lpstr>
      <vt:lpstr>Merriweather Sans</vt:lpstr>
      <vt:lpstr>Wingdings 2</vt:lpstr>
      <vt:lpstr>Frame</vt:lpstr>
      <vt:lpstr>Communicating with Data – Introduction to Interactive Visualization</vt:lpstr>
      <vt:lpstr>Mid Semester Project</vt:lpstr>
      <vt:lpstr>Plan for Today</vt:lpstr>
      <vt:lpstr>Rewind</vt:lpstr>
      <vt:lpstr>Interaction (def.)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46</cp:revision>
  <dcterms:created xsi:type="dcterms:W3CDTF">2023-08-03T18:49:17Z</dcterms:created>
  <dcterms:modified xsi:type="dcterms:W3CDTF">2025-10-20T17:46:38Z</dcterms:modified>
</cp:coreProperties>
</file>